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1" r:id="rId5"/>
    <p:sldId id="262" r:id="rId6"/>
    <p:sldId id="265" r:id="rId7"/>
    <p:sldId id="263" r:id="rId8"/>
    <p:sldId id="268" r:id="rId9"/>
    <p:sldId id="267" r:id="rId10"/>
    <p:sldId id="270" r:id="rId11"/>
    <p:sldId id="269" r:id="rId12"/>
    <p:sldId id="278" r:id="rId13"/>
    <p:sldId id="281" r:id="rId14"/>
    <p:sldId id="279" r:id="rId15"/>
    <p:sldId id="282" r:id="rId16"/>
    <p:sldId id="272" r:id="rId17"/>
    <p:sldId id="273" r:id="rId18"/>
    <p:sldId id="280" r:id="rId19"/>
    <p:sldId id="274" r:id="rId20"/>
    <p:sldId id="275" r:id="rId21"/>
    <p:sldId id="259" r:id="rId22"/>
  </p:sldIdLst>
  <p:sldSz cx="12192000" cy="6858000"/>
  <p:notesSz cx="7104063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7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39255-BBF5-496F-8371-CFF60A26D85D}" type="datetimeFigureOut">
              <a:rPr lang="bg-BG" smtClean="0"/>
              <a:t>3.2.2025 г.</a:t>
            </a:fld>
            <a:endParaRPr lang="bg-BG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bg-BG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939C5-4BA2-4425-B790-B1CEC3317E9F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39C5-4BA2-4425-B790-B1CEC3317E9F}" type="slidenum">
              <a:rPr lang="bg-BG" smtClean="0"/>
              <a:t>17</a:t>
            </a:fld>
            <a:endParaRPr lang="bg-B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39C5-4BA2-4425-B790-B1CEC3317E9F}" type="slidenum">
              <a:rPr lang="bg-BG" smtClean="0"/>
              <a:t>18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741A-31B6-4955-9C71-0FFAC09A1222}" type="datetimeFigureOut">
              <a:rPr lang="ko-KR" altLang="en-US" smtClean="0"/>
              <a:t>2025-02-03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8CA7-5C57-436C-9338-F5EB2F400C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741A-31B6-4955-9C71-0FFAC09A1222}" type="datetimeFigureOut">
              <a:rPr lang="ko-KR" altLang="en-US" smtClean="0"/>
              <a:t>2025-02-03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8CA7-5C57-436C-9338-F5EB2F400C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741A-31B6-4955-9C71-0FFAC09A1222}" type="datetimeFigureOut">
              <a:rPr lang="ko-KR" altLang="en-US" smtClean="0"/>
              <a:t>2025-02-03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8CA7-5C57-436C-9338-F5EB2F400C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741A-31B6-4955-9C71-0FFAC09A1222}" type="datetimeFigureOut">
              <a:rPr lang="ko-KR" altLang="en-US" smtClean="0"/>
              <a:t>2025-02-03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8CA7-5C57-436C-9338-F5EB2F400C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741A-31B6-4955-9C71-0FFAC09A1222}" type="datetimeFigureOut">
              <a:rPr lang="ko-KR" altLang="en-US" smtClean="0"/>
              <a:t>2025-02-03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8CA7-5C57-436C-9338-F5EB2F400C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741A-31B6-4955-9C71-0FFAC09A1222}" type="datetimeFigureOut">
              <a:rPr lang="ko-KR" altLang="en-US" smtClean="0"/>
              <a:t>2025-02-03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8CA7-5C57-436C-9338-F5EB2F400C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741A-31B6-4955-9C71-0FFAC09A1222}" type="datetimeFigureOut">
              <a:rPr lang="ko-KR" altLang="en-US" smtClean="0"/>
              <a:t>2025-02-03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8CA7-5C57-436C-9338-F5EB2F400C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741A-31B6-4955-9C71-0FFAC09A1222}" type="datetimeFigureOut">
              <a:rPr lang="ko-KR" altLang="en-US" smtClean="0"/>
              <a:t>2025-02-03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8CA7-5C57-436C-9338-F5EB2F400C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741A-31B6-4955-9C71-0FFAC09A1222}" type="datetimeFigureOut">
              <a:rPr lang="ko-KR" altLang="en-US" smtClean="0"/>
              <a:t>2025-02-03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8CA7-5C57-436C-9338-F5EB2F400C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741A-31B6-4955-9C71-0FFAC09A1222}" type="datetimeFigureOut">
              <a:rPr lang="ko-KR" altLang="en-US" smtClean="0"/>
              <a:t>2025-02-03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8CA7-5C57-436C-9338-F5EB2F400C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741A-31B6-4955-9C71-0FFAC09A1222}" type="datetimeFigureOut">
              <a:rPr lang="ko-KR" altLang="en-US" smtClean="0"/>
              <a:t>2025-02-03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8CA7-5C57-436C-9338-F5EB2F400C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B9741A-31B6-4955-9C71-0FFAC09A1222}" type="datetimeFigureOut">
              <a:rPr lang="ko-KR" altLang="en-US" smtClean="0"/>
              <a:t>2025-02-03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548CA7-5C57-436C-9338-F5EB2F400C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폰트, 스크린샷, 그래픽이(가) 표시된 사진&#10;&#10;자동 생성된 설명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1"/>
          <a:stretch>
            <a:fillRect/>
          </a:stretch>
        </p:blipFill>
        <p:spPr>
          <a:xfrm>
            <a:off x="411637" y="550580"/>
            <a:ext cx="11368725" cy="63074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37" y="-259238"/>
            <a:ext cx="10174123" cy="71926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2-6.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사업소개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 </a:t>
            </a:r>
            <a:r>
              <a:rPr lang="ko-KR" alt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직영소매점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4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1309" y="1284275"/>
            <a:ext cx="5112165" cy="272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  재  지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 </a:t>
            </a:r>
            <a:r>
              <a:rPr lang="ko-KR" altLang="en-US" sz="16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부르가스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센터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취급품목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제과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면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빙과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만두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김치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 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소스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장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음료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냉동육류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냉동 어류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b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</a:b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 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가공식품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생활용품 등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완비사항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배송차량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평균매출액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약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45,000 EUR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</a:t>
            </a:r>
            <a:endParaRPr lang="ko-KR" altLang="en-US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6" name="사각형: 둥근 모서리 5"/>
          <p:cNvSpPr/>
          <p:nvPr/>
        </p:nvSpPr>
        <p:spPr>
          <a:xfrm>
            <a:off x="787144" y="4016036"/>
            <a:ext cx="4897219" cy="255069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둥근 모서리 1"/>
          <p:cNvSpPr/>
          <p:nvPr/>
        </p:nvSpPr>
        <p:spPr>
          <a:xfrm>
            <a:off x="6343472" y="4016036"/>
            <a:ext cx="4897219" cy="2550698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/>
          <p:cNvSpPr/>
          <p:nvPr/>
        </p:nvSpPr>
        <p:spPr>
          <a:xfrm>
            <a:off x="6343472" y="1237912"/>
            <a:ext cx="4897219" cy="2550698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2-7.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사업소개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 </a:t>
            </a:r>
            <a:r>
              <a:rPr lang="ko-KR" alt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직영소매점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5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1308" y="1143000"/>
            <a:ext cx="5112165" cy="258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  재  지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 </a:t>
            </a:r>
            <a:r>
              <a:rPr lang="ko-KR" altLang="en-US" sz="16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벨리코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</a:t>
            </a:r>
            <a:r>
              <a:rPr lang="ko-KR" altLang="en-US" sz="16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터르노보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센터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취급품목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제과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면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빙과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만두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김치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 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소스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장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음료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냉동육류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냉동 어류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b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</a:b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 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가공식품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생활용품 등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완비사항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배송차량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평균매출액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약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35,000 EUR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</a:t>
            </a:r>
            <a:endParaRPr lang="ko-KR" altLang="en-US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3333"/>
          <a:stretch>
            <a:fillRect/>
          </a:stretch>
        </p:blipFill>
        <p:spPr>
          <a:xfrm>
            <a:off x="786304" y="4059314"/>
            <a:ext cx="2390033" cy="2388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91" y="4010839"/>
            <a:ext cx="5032247" cy="2477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r="856"/>
          <a:stretch>
            <a:fillRect/>
          </a:stretch>
        </p:blipFill>
        <p:spPr>
          <a:xfrm>
            <a:off x="6435771" y="1143000"/>
            <a:ext cx="5032247" cy="2477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r="13005"/>
          <a:stretch>
            <a:fillRect/>
          </a:stretch>
        </p:blipFill>
        <p:spPr>
          <a:xfrm>
            <a:off x="9077985" y="4010839"/>
            <a:ext cx="2390033" cy="2388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2-8.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사업소개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직영편의점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호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(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한강라면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)</a:t>
            </a:r>
            <a:endParaRPr lang="ko-KR" altLang="en-US" sz="24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1309" y="1434266"/>
            <a:ext cx="5112165" cy="222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  재  지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 소피아 학생타운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취급품목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즉석요리 제품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(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라면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만두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볶음밥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떡볶이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김밥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삼계탕 등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완비사항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한강라면기계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전자레인지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등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평균매출액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(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예상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)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약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50,000 EUR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</a:t>
            </a:r>
            <a:endParaRPr lang="ko-KR" altLang="en-US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4" b="4044"/>
          <a:stretch>
            <a:fillRect/>
          </a:stretch>
        </p:blipFill>
        <p:spPr>
          <a:xfrm>
            <a:off x="723981" y="4055531"/>
            <a:ext cx="3436057" cy="2388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" b="2508"/>
          <a:stretch>
            <a:fillRect/>
          </a:stretch>
        </p:blipFill>
        <p:spPr>
          <a:xfrm>
            <a:off x="4402182" y="4010839"/>
            <a:ext cx="3582284" cy="2477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r="17505"/>
          <a:stretch>
            <a:fillRect/>
          </a:stretch>
        </p:blipFill>
        <p:spPr>
          <a:xfrm>
            <a:off x="6984778" y="1216527"/>
            <a:ext cx="4483241" cy="2207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b="2203"/>
          <a:stretch>
            <a:fillRect/>
          </a:stretch>
        </p:blipFill>
        <p:spPr>
          <a:xfrm>
            <a:off x="8164287" y="4010839"/>
            <a:ext cx="3303732" cy="2388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8730573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2-8.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사업소개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직영 레스토랑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1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호 윤식당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(Restaurant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Yun)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3834" y="1022201"/>
            <a:ext cx="5112165" cy="198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  재  지  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 소피아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IZGREV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ko-KR" sz="14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취급품목 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삼겹살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각종 찌개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비빔밥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불고기 등 </a:t>
            </a:r>
            <a:r>
              <a:rPr lang="ko-KR" altLang="en-US" sz="1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식사류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주류</a:t>
            </a:r>
            <a:endParaRPr lang="en-US" altLang="ko-KR" sz="14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한정식 전문 </a:t>
            </a:r>
            <a:r>
              <a:rPr lang="ko-KR" altLang="en-US" sz="1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쉐프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23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년째 운영중인 한식 레스토랑</a:t>
            </a:r>
            <a:endParaRPr lang="en-US" altLang="ko-KR" sz="14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평균매출액 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약 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35,000 EUR                </a:t>
            </a:r>
            <a:endParaRPr lang="ko-KR" altLang="en-US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/>
        </p:blipFill>
        <p:spPr>
          <a:xfrm>
            <a:off x="1127057" y="3546412"/>
            <a:ext cx="4053271" cy="3041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8" b="10328"/>
          <a:stretch>
            <a:fillRect/>
          </a:stretch>
        </p:blipFill>
        <p:spPr>
          <a:xfrm>
            <a:off x="6631410" y="933303"/>
            <a:ext cx="4181079" cy="2490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" b="2692"/>
          <a:stretch>
            <a:fillRect/>
          </a:stretch>
        </p:blipFill>
        <p:spPr>
          <a:xfrm>
            <a:off x="6637140" y="3585460"/>
            <a:ext cx="4175349" cy="2962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801489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2-9.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사업소개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직영레스토랑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호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, 3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호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, 4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호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(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오픈예정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)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3593" y="1166631"/>
            <a:ext cx="5112165" cy="226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예  정  지 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(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소피아 </a:t>
            </a:r>
            <a:r>
              <a:rPr lang="ko-KR" altLang="en-US" sz="16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링몰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),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알바니아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(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티라나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),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세르비아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(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베오그라드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) –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장소 협의 진행중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취급품목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한국 스타일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BBQ  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아시안 레스토랑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한정식 전문 </a:t>
            </a:r>
            <a:r>
              <a:rPr lang="ko-KR" altLang="en-US" sz="16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쉐프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</a:t>
            </a:r>
            <a:endParaRPr lang="ko-KR" altLang="en-US" sz="20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r="6515"/>
          <a:stretch>
            <a:fillRect/>
          </a:stretch>
        </p:blipFill>
        <p:spPr>
          <a:xfrm>
            <a:off x="1127057" y="3546412"/>
            <a:ext cx="4053271" cy="3041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" b="4695"/>
          <a:stretch>
            <a:fillRect/>
          </a:stretch>
        </p:blipFill>
        <p:spPr>
          <a:xfrm>
            <a:off x="6631410" y="933303"/>
            <a:ext cx="4181079" cy="2490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" b="2677"/>
          <a:stretch>
            <a:fillRect/>
          </a:stretch>
        </p:blipFill>
        <p:spPr>
          <a:xfrm>
            <a:off x="6637140" y="3585460"/>
            <a:ext cx="4175349" cy="2962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906870" y="5924697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chemeClr val="bg1"/>
                </a:solidFill>
              </a:rPr>
              <a:t>간판</a:t>
            </a:r>
            <a:r>
              <a:rPr lang="en-US" altLang="ko-KR" b="1" dirty="0">
                <a:solidFill>
                  <a:schemeClr val="bg1"/>
                </a:solidFill>
              </a:rPr>
              <a:t>, </a:t>
            </a:r>
            <a:r>
              <a:rPr lang="ko-KR" altLang="en-US" b="1" dirty="0">
                <a:solidFill>
                  <a:schemeClr val="bg1"/>
                </a:solidFill>
              </a:rPr>
              <a:t>입구 예시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  <a:endParaRPr lang="bg-BG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911"/>
            <a:ext cx="8402241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2-10.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사업제안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 </a:t>
            </a:r>
            <a:r>
              <a:rPr lang="ko-KR" alt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프라베츠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골프장 내 레스토랑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3593" y="1166631"/>
            <a:ext cx="51121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  재  지 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 </a:t>
            </a:r>
            <a:r>
              <a:rPr lang="ko-KR" altLang="en-US" sz="16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프라베츠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대회식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코스요리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  <a:sym typeface="+mn-ea"/>
              </a:rPr>
              <a:t>-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  <a:sym typeface="+mn-ea"/>
              </a:rPr>
              <a:t>메인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  <a:sym typeface="+mn-ea"/>
              </a:rPr>
              <a:t>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  <a:sym typeface="+mn-ea"/>
              </a:rPr>
              <a:t>불가리아식 외 한식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  <a:sym typeface="+mn-ea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  <a:sym typeface="+mn-ea"/>
              </a:rPr>
              <a:t>일식</a:t>
            </a:r>
            <a:endParaRPr lang="ko-KR" altLang="en-US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일반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요리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-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한식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불가리아식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아시안음식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>
            <a:fillRect/>
          </a:stretch>
        </p:blipFill>
        <p:spPr>
          <a:xfrm>
            <a:off x="1127057" y="3546412"/>
            <a:ext cx="4053271" cy="3041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" b="5322"/>
          <a:stretch>
            <a:fillRect/>
          </a:stretch>
        </p:blipFill>
        <p:spPr>
          <a:xfrm>
            <a:off x="6631410" y="933303"/>
            <a:ext cx="4181079" cy="2490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r="3012"/>
          <a:stretch>
            <a:fillRect/>
          </a:stretch>
        </p:blipFill>
        <p:spPr>
          <a:xfrm>
            <a:off x="6637140" y="3585460"/>
            <a:ext cx="4175349" cy="2962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3-1.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직영소매점 현황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불가리아</a:t>
            </a:r>
          </a:p>
        </p:txBody>
      </p:sp>
      <p:pic>
        <p:nvPicPr>
          <p:cNvPr id="8" name="그림 7" descr="텍스트, 스크린샷, 도표, 라인이(가) 표시된 사진&#10;&#10;자동 생성된 설명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4" b="6296"/>
          <a:stretch>
            <a:fillRect/>
          </a:stretch>
        </p:blipFill>
        <p:spPr>
          <a:xfrm>
            <a:off x="724194" y="1026062"/>
            <a:ext cx="10767078" cy="55406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60489"/>
            <a:ext cx="668774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3-2. </a:t>
            </a:r>
            <a:r>
              <a:rPr lang="ko-KR" alt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직영</a:t>
            </a:r>
            <a:r>
              <a:rPr lang="ko-KR" altLang="en-US" sz="28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G마켓 산스 TTF Bold" panose="02000000000000000000" pitchFamily="2" charset="-127"/>
                <a:cs typeface="Calibri" panose="020F0502020204030204" pitchFamily="34" charset="0"/>
              </a:rPr>
              <a:t>◦</a:t>
            </a:r>
            <a:r>
              <a:rPr lang="ko-KR" alt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가맹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소매점 현황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발칸반도</a:t>
            </a:r>
          </a:p>
        </p:txBody>
      </p:sp>
      <p:pic>
        <p:nvPicPr>
          <p:cNvPr id="8" name="그림 7" descr="텍스트, 지도, 도표, 폰트이(가) 표시된 사진&#10;&#10;자동 생성된 설명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5163"/>
          <a:stretch>
            <a:fillRect/>
          </a:stretch>
        </p:blipFill>
        <p:spPr>
          <a:xfrm>
            <a:off x="747012" y="948776"/>
            <a:ext cx="10346521" cy="57177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3-3. </a:t>
            </a:r>
            <a:r>
              <a:rPr lang="ko-KR" alt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기업연혁</a:t>
            </a:r>
            <a:endParaRPr lang="ko-KR" altLang="en-US" sz="24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965666"/>
            <a:ext cx="10260106" cy="57713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4.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사업성장 가능성</a:t>
            </a:r>
          </a:p>
        </p:txBody>
      </p:sp>
      <p:pic>
        <p:nvPicPr>
          <p:cNvPr id="5" name="그림 4" descr="텍스트, 스크린샷, 폰트, 라인이(가) 표시된 사진&#10;&#10;자동 생성된 설명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65155" r="13813" b="4383"/>
          <a:stretch>
            <a:fillRect/>
          </a:stretch>
        </p:blipFill>
        <p:spPr>
          <a:xfrm>
            <a:off x="1604918" y="4423725"/>
            <a:ext cx="8551077" cy="2404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4918" y="1143000"/>
            <a:ext cx="9969147" cy="379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 직영 소매점 영업 안정화로 소비 트렌드 분석 및 비즈니스 가능성 확인</a:t>
            </a:r>
            <a:endParaRPr lang="en-US" altLang="ko-KR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남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동유럽 및 발칸지역의 주요 거점도시를 이용한 공급망 확보</a:t>
            </a:r>
            <a:endParaRPr lang="en-US" altLang="ko-KR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발칸 지역의 대형 유통 업체 부재로 인한 시장 선점 효과 </a:t>
            </a:r>
            <a:endParaRPr lang="en-US" altLang="ko-KR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한류열풍 지속으로 한국 식료품에 대한 현지 관심 및 선호도 증대</a:t>
            </a:r>
            <a:endParaRPr lang="en-US" altLang="ko-KR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K-Food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의 깨끗하고 건강한 이미지 재고로 점진적 소비증가</a:t>
            </a:r>
            <a:endParaRPr lang="en-US" altLang="ko-KR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u"/>
            </a:pP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한국 라면의 글로벌 수출액은 매년 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30%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씩 증가하고 있으며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2024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년 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10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개월 동안 </a:t>
            </a:r>
            <a:endParaRPr lang="en-US" altLang="ko-KR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>
              <a:lnSpc>
                <a:spcPct val="170000"/>
              </a:lnSpc>
            </a:pP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10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억 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2080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 달러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한국 </a:t>
            </a:r>
            <a:r>
              <a:rPr lang="ko-KR" altLang="en-US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농식품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수출 부문에서 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위에 위치</a:t>
            </a:r>
            <a:endParaRPr lang="en-US" altLang="ko-KR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u"/>
            </a:pPr>
            <a:endParaRPr lang="ko-KR" altLang="en-US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스크린샷, 폰트, 로고이(가) 표시된 사진&#10;&#10;자동 생성된 설명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7668"/>
            <a:ext cx="12192000" cy="791118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5.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주요 거래업체 및 브랜드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_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국내</a:t>
            </a:r>
          </a:p>
        </p:txBody>
      </p:sp>
      <p:pic>
        <p:nvPicPr>
          <p:cNvPr id="1026" name="Picture 2" descr="logoty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17" y="3019821"/>
            <a:ext cx="1559663" cy="114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청정원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407" y="1444925"/>
            <a:ext cx="2840748" cy="129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순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184" y="3326981"/>
            <a:ext cx="1732946" cy="78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햇살담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827" y="2803380"/>
            <a:ext cx="1913567" cy="8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8" name="AutoShape 14" descr="https://www.jongga.co.kr/wp-content/themes/jongga/assets/images/logo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320" y="1324114"/>
            <a:ext cx="1291808" cy="109803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9300" y="2750385"/>
            <a:ext cx="1790700" cy="168592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9591" y="1236706"/>
            <a:ext cx="1520453" cy="163923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8184" y="4420673"/>
            <a:ext cx="1506960" cy="141831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517" y="4608379"/>
            <a:ext cx="2685322" cy="180395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3175" y="4887568"/>
            <a:ext cx="1641893" cy="994386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3463" y="3973168"/>
            <a:ext cx="1943100" cy="182880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19271" y="1311834"/>
            <a:ext cx="3293463" cy="1030194"/>
          </a:xfrm>
          <a:prstGeom prst="rect">
            <a:avLst/>
          </a:prstGeom>
        </p:spPr>
      </p:pic>
      <p:pic>
        <p:nvPicPr>
          <p:cNvPr id="1028" name="Picture 4" descr="제품정보 목록 &lt; 제품이야기 &lt; 오뚜기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378" y="2824442"/>
            <a:ext cx="16002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폰트, 화이트, 그래픽이(가) 표시된 사진&#10;&#10;자동 생성된 설명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5"/>
          <a:stretch>
            <a:fillRect/>
          </a:stretch>
        </p:blipFill>
        <p:spPr>
          <a:xfrm>
            <a:off x="429002" y="904973"/>
            <a:ext cx="11333996" cy="59530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1-1. </a:t>
            </a:r>
            <a:r>
              <a:rPr lang="ko-KR" alt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회사소개</a:t>
            </a:r>
          </a:p>
        </p:txBody>
      </p:sp>
      <p:sp>
        <p:nvSpPr>
          <p:cNvPr id="5" name="사각형: 둥근 모서리 4"/>
          <p:cNvSpPr/>
          <p:nvPr/>
        </p:nvSpPr>
        <p:spPr>
          <a:xfrm>
            <a:off x="839027" y="1161609"/>
            <a:ext cx="10543518" cy="5251828"/>
          </a:xfrm>
          <a:prstGeom prst="roundRect">
            <a:avLst/>
          </a:prstGeom>
          <a:blipFill>
            <a:blip r:embed="rId3">
              <a:alphaModFix amt="6000"/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6088476" y="2582807"/>
            <a:ext cx="22310" cy="188549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57862" y="5186702"/>
            <a:ext cx="8705848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spc="300" dirty="0">
                <a:latin typeface="Merriweather Black" panose="00000A00000000000000" pitchFamily="2" charset="0"/>
                <a:ea typeface="에스코어 드림 7 ExtraBold" panose="020B0803030302020204" pitchFamily="34" charset="-127"/>
              </a:rPr>
              <a:t>Over</a:t>
            </a:r>
            <a:r>
              <a:rPr lang="ko-KR" altLang="en-US" sz="1600" spc="300" dirty="0">
                <a:latin typeface="Merriweather Black" panose="00000A00000000000000" pitchFamily="2" charset="0"/>
                <a:ea typeface="에스코어 드림 7 ExtraBold" panose="020B0803030302020204" pitchFamily="34" charset="-127"/>
              </a:rPr>
              <a:t> </a:t>
            </a:r>
            <a:r>
              <a:rPr lang="en-US" altLang="ko-KR" sz="1600" spc="300" dirty="0">
                <a:latin typeface="Merriweather Black" panose="00000A00000000000000" pitchFamily="2" charset="0"/>
                <a:ea typeface="에스코어 드림 7 ExtraBold" panose="020B0803030302020204" pitchFamily="34" charset="-127"/>
              </a:rPr>
              <a:t>20 years local Know-how</a:t>
            </a:r>
          </a:p>
          <a:p>
            <a:pPr algn="ctr">
              <a:lnSpc>
                <a:spcPct val="150000"/>
              </a:lnSpc>
            </a:pPr>
            <a:r>
              <a:rPr lang="en-US" altLang="ko-KR" sz="1600" spc="300" dirty="0">
                <a:latin typeface="Merriweather Black" panose="00000A00000000000000" pitchFamily="2" charset="0"/>
                <a:ea typeface="에스코어 드림 7 ExtraBold" panose="020B0803030302020204" pitchFamily="34" charset="-127"/>
              </a:rPr>
              <a:t>Stable and Solid Capital Force</a:t>
            </a:r>
            <a:endParaRPr lang="ko-KR" altLang="en-US" sz="1600" spc="300" dirty="0">
              <a:latin typeface="Merriweather Black" panose="00000A00000000000000" pitchFamily="2" charset="0"/>
              <a:ea typeface="에스코어 드림 7 ExtraBold" panose="020B0803030302020204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8225" y="3421458"/>
            <a:ext cx="5191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“</a:t>
            </a:r>
            <a:r>
              <a:rPr lang="ko-KR" altLang="en-US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동유럽 최대규모 한국 식료품 유통회사</a:t>
            </a:r>
            <a:r>
              <a: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“</a:t>
            </a:r>
          </a:p>
          <a:p>
            <a:pPr algn="ctr">
              <a:lnSpc>
                <a:spcPct val="200000"/>
              </a:lnSpc>
            </a:pPr>
            <a:r>
              <a: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“</a:t>
            </a:r>
            <a:r>
              <a:rPr lang="ko-KR" altLang="en-US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동유럽 최대규모 한국 식료품 직영점 운영</a:t>
            </a:r>
            <a:r>
              <a:rPr lang="en-US" altLang="ko-KR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＂</a:t>
            </a:r>
            <a:endParaRPr lang="ko-KR" altLang="en-US" dirty="0"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pic>
        <p:nvPicPr>
          <p:cNvPr id="14" name="그림 13" descr="폰트, 그래픽, 로고, 스크린샷이(가) 표시된 사진&#10;&#10;자동 생성된 설명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03" y="1902040"/>
            <a:ext cx="4872795" cy="18854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93900" y="2340892"/>
            <a:ext cx="511216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기업명</a:t>
            </a:r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 </a:t>
            </a: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: BALKAN UTRE BULGARIA</a:t>
            </a:r>
          </a:p>
          <a:p>
            <a:pPr>
              <a:lnSpc>
                <a:spcPct val="200000"/>
              </a:lnSpc>
            </a:pP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대표이사 </a:t>
            </a:r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: </a:t>
            </a:r>
            <a:r>
              <a:rPr lang="ko-KR" altLang="en-US" dirty="0" err="1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박성태</a:t>
            </a:r>
            <a:endParaRPr lang="en-US" altLang="ko-KR" dirty="0"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사업영역 </a:t>
            </a:r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: </a:t>
            </a: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식품 도</a:t>
            </a:r>
            <a:r>
              <a:rPr lang="en-US" altLang="ko-KR" sz="2400" b="1" dirty="0">
                <a:latin typeface="Calibri" panose="020F0502020204030204" pitchFamily="34" charset="0"/>
                <a:ea typeface="G마켓 산스 TTF Bold" panose="02000000000000000000" pitchFamily="2" charset="-127"/>
                <a:cs typeface="Calibri" panose="020F0502020204030204" pitchFamily="34" charset="0"/>
              </a:rPr>
              <a:t>·</a:t>
            </a: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소매 유통</a:t>
            </a:r>
            <a:endParaRPr lang="en-US" altLang="ko-KR" dirty="0"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사업시장 </a:t>
            </a:r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: </a:t>
            </a: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발칸반도 및 동유럽</a:t>
            </a:r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endParaRPr lang="ko-KR" altLang="en-US" dirty="0"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1-2.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회사소개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0839" y="1355251"/>
            <a:ext cx="51121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  재  지 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 소피아</a:t>
            </a:r>
            <a:endParaRPr lang="en-US" altLang="ko-KR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직       원 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한국인 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11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명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불가리아인 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23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명</a:t>
            </a:r>
            <a:endParaRPr lang="en-US" altLang="ko-KR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물류센터 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약 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500㎡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냉장창고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냉동창고 </a:t>
            </a:r>
            <a:r>
              <a:rPr lang="ko-KR" altLang="en-US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운용중</a:t>
            </a:r>
            <a:endParaRPr lang="en-US" altLang="ko-KR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냉동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냉장차량 운용</a:t>
            </a:r>
            <a:endParaRPr lang="en-US" altLang="ko-KR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</a:t>
            </a:r>
            <a:endParaRPr lang="ko-KR" altLang="en-US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8" b="6498"/>
          <a:stretch>
            <a:fillRect/>
          </a:stretch>
        </p:blipFill>
        <p:spPr>
          <a:xfrm>
            <a:off x="6083922" y="4437696"/>
            <a:ext cx="2870274" cy="187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 b="8063"/>
          <a:stretch>
            <a:fillRect/>
          </a:stretch>
        </p:blipFill>
        <p:spPr>
          <a:xfrm>
            <a:off x="9062940" y="4437696"/>
            <a:ext cx="2870273" cy="180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6667"/>
          <a:stretch>
            <a:fillRect/>
          </a:stretch>
        </p:blipFill>
        <p:spPr>
          <a:xfrm>
            <a:off x="3104904" y="4407964"/>
            <a:ext cx="2882351" cy="187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8" b="6698"/>
          <a:stretch>
            <a:fillRect/>
          </a:stretch>
        </p:blipFill>
        <p:spPr>
          <a:xfrm>
            <a:off x="125886" y="4407964"/>
            <a:ext cx="2882351" cy="187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9" b="6529"/>
          <a:stretch>
            <a:fillRect/>
          </a:stretch>
        </p:blipFill>
        <p:spPr>
          <a:xfrm>
            <a:off x="6258313" y="1006942"/>
            <a:ext cx="4871802" cy="3176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2-1.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사업소개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–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현지 업체 납품</a:t>
            </a:r>
          </a:p>
        </p:txBody>
      </p:sp>
      <p:pic>
        <p:nvPicPr>
          <p:cNvPr id="8" name="그림 7" descr="텍스트, 스크린샷, 청량 음료, 음식이(가) 표시된 사진&#10;&#10;자동 생성된 설명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3" b="7084"/>
          <a:stretch>
            <a:fillRect/>
          </a:stretch>
        </p:blipFill>
        <p:spPr>
          <a:xfrm>
            <a:off x="758452" y="1295400"/>
            <a:ext cx="10675094" cy="5357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4650" y="1784350"/>
            <a:ext cx="5661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ko-KR" altLang="en-US" sz="11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예정</a:t>
            </a:r>
            <a:r>
              <a:rPr lang="en-US" altLang="ko-KR" sz="11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  <a:endParaRPr lang="bg-BG" sz="11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2-2.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사업소개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-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취급품목</a:t>
            </a:r>
          </a:p>
        </p:txBody>
      </p:sp>
      <p:sp>
        <p:nvSpPr>
          <p:cNvPr id="2" name="사각형: 둥근 모서리 1"/>
          <p:cNvSpPr/>
          <p:nvPr/>
        </p:nvSpPr>
        <p:spPr>
          <a:xfrm>
            <a:off x="1078997" y="1500941"/>
            <a:ext cx="1933576" cy="2162175"/>
          </a:xfrm>
          <a:prstGeom prst="roundRect">
            <a:avLst/>
          </a:prstGeom>
          <a:solidFill>
            <a:srgbClr val="FDF0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김치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신선식품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떡 </a:t>
            </a:r>
            <a:r>
              <a:rPr lang="en-US" altLang="ko-KR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 </a:t>
            </a: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케이크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두부 </a:t>
            </a:r>
            <a:r>
              <a:rPr lang="en-US" altLang="ko-KR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 </a:t>
            </a: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유부</a:t>
            </a:r>
          </a:p>
        </p:txBody>
      </p:sp>
      <p:sp>
        <p:nvSpPr>
          <p:cNvPr id="8" name="사각형: 둥근 모서리 7"/>
          <p:cNvSpPr/>
          <p:nvPr/>
        </p:nvSpPr>
        <p:spPr>
          <a:xfrm>
            <a:off x="1206685" y="1253292"/>
            <a:ext cx="1678198" cy="4381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냉장</a:t>
            </a:r>
          </a:p>
        </p:txBody>
      </p:sp>
      <p:sp>
        <p:nvSpPr>
          <p:cNvPr id="27" name="사각형: 둥근 모서리 26"/>
          <p:cNvSpPr/>
          <p:nvPr/>
        </p:nvSpPr>
        <p:spPr>
          <a:xfrm>
            <a:off x="1078997" y="4404559"/>
            <a:ext cx="1933576" cy="2162175"/>
          </a:xfrm>
          <a:prstGeom prst="roundRect">
            <a:avLst/>
          </a:prstGeom>
          <a:solidFill>
            <a:srgbClr val="FDF0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만두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해산물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빙과류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 err="1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반찬류</a:t>
            </a:r>
            <a:endParaRPr lang="ko-KR" altLang="en-US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28" name="사각형: 둥근 모서리 27"/>
          <p:cNvSpPr/>
          <p:nvPr/>
        </p:nvSpPr>
        <p:spPr>
          <a:xfrm>
            <a:off x="1206684" y="4156910"/>
            <a:ext cx="1678198" cy="4381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냉동</a:t>
            </a:r>
          </a:p>
        </p:txBody>
      </p:sp>
      <p:sp>
        <p:nvSpPr>
          <p:cNvPr id="30" name="사각형: 둥근 모서리 29"/>
          <p:cNvSpPr/>
          <p:nvPr/>
        </p:nvSpPr>
        <p:spPr>
          <a:xfrm>
            <a:off x="6479283" y="1500941"/>
            <a:ext cx="1933576" cy="2162175"/>
          </a:xfrm>
          <a:prstGeom prst="roundRect">
            <a:avLst/>
          </a:prstGeom>
          <a:solidFill>
            <a:srgbClr val="FDF0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장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 err="1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액젓</a:t>
            </a: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</a:t>
            </a:r>
            <a:r>
              <a:rPr lang="en-US" altLang="ko-KR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 </a:t>
            </a: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소스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시럽 </a:t>
            </a:r>
            <a:r>
              <a:rPr lang="en-US" altLang="ko-KR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 </a:t>
            </a: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식초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미림</a:t>
            </a:r>
          </a:p>
        </p:txBody>
      </p:sp>
      <p:sp>
        <p:nvSpPr>
          <p:cNvPr id="31" name="사각형: 둥근 모서리 30"/>
          <p:cNvSpPr/>
          <p:nvPr/>
        </p:nvSpPr>
        <p:spPr>
          <a:xfrm>
            <a:off x="6606971" y="1253292"/>
            <a:ext cx="1678198" cy="4381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소스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장</a:t>
            </a:r>
          </a:p>
        </p:txBody>
      </p:sp>
      <p:sp>
        <p:nvSpPr>
          <p:cNvPr id="33" name="사각형: 둥근 모서리 32"/>
          <p:cNvSpPr/>
          <p:nvPr/>
        </p:nvSpPr>
        <p:spPr>
          <a:xfrm>
            <a:off x="9179427" y="1500941"/>
            <a:ext cx="1933576" cy="2162175"/>
          </a:xfrm>
          <a:prstGeom prst="roundRect">
            <a:avLst/>
          </a:prstGeom>
          <a:solidFill>
            <a:srgbClr val="FDF0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쌀 </a:t>
            </a:r>
            <a:r>
              <a:rPr lang="en-US" altLang="ko-KR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</a:t>
            </a: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현미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조미료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 err="1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빵가루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부침</a:t>
            </a:r>
            <a:r>
              <a:rPr lang="en-US" altLang="ko-KR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</a:t>
            </a: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튀김가루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34" name="사각형: 둥근 모서리 33"/>
          <p:cNvSpPr/>
          <p:nvPr/>
        </p:nvSpPr>
        <p:spPr>
          <a:xfrm>
            <a:off x="9307115" y="1253292"/>
            <a:ext cx="1678198" cy="4381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곡류</a:t>
            </a:r>
            <a:r>
              <a:rPr lang="en-US" altLang="ko-KR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</a:t>
            </a:r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가루</a:t>
            </a:r>
          </a:p>
        </p:txBody>
      </p:sp>
      <p:sp>
        <p:nvSpPr>
          <p:cNvPr id="36" name="사각형: 둥근 모서리 35"/>
          <p:cNvSpPr/>
          <p:nvPr/>
        </p:nvSpPr>
        <p:spPr>
          <a:xfrm>
            <a:off x="3779140" y="1500941"/>
            <a:ext cx="1933576" cy="2162175"/>
          </a:xfrm>
          <a:prstGeom prst="roundRect">
            <a:avLst/>
          </a:prstGeom>
          <a:solidFill>
            <a:srgbClr val="FDF0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크래커 </a:t>
            </a:r>
            <a:r>
              <a:rPr lang="en-US" altLang="ko-KR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 </a:t>
            </a: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쿠키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빵 </a:t>
            </a:r>
            <a:r>
              <a:rPr lang="en-US" altLang="ko-KR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 </a:t>
            </a: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케이크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캔디 </a:t>
            </a:r>
            <a:r>
              <a:rPr lang="en-US" altLang="ko-KR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 </a:t>
            </a: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젤리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초콜릿</a:t>
            </a:r>
          </a:p>
        </p:txBody>
      </p:sp>
      <p:sp>
        <p:nvSpPr>
          <p:cNvPr id="37" name="사각형: 둥근 모서리 36"/>
          <p:cNvSpPr/>
          <p:nvPr/>
        </p:nvSpPr>
        <p:spPr>
          <a:xfrm>
            <a:off x="3906828" y="1253292"/>
            <a:ext cx="1678198" cy="4381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제과</a:t>
            </a:r>
          </a:p>
        </p:txBody>
      </p:sp>
      <p:sp>
        <p:nvSpPr>
          <p:cNvPr id="39" name="사각형: 둥근 모서리 38"/>
          <p:cNvSpPr/>
          <p:nvPr/>
        </p:nvSpPr>
        <p:spPr>
          <a:xfrm>
            <a:off x="6479283" y="4404559"/>
            <a:ext cx="1933576" cy="2162175"/>
          </a:xfrm>
          <a:prstGeom prst="roundRect">
            <a:avLst/>
          </a:prstGeom>
          <a:solidFill>
            <a:srgbClr val="FDF0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라면 </a:t>
            </a:r>
            <a:r>
              <a:rPr lang="en-US" altLang="ko-KR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 </a:t>
            </a: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컵라면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밀면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국수 </a:t>
            </a:r>
            <a:r>
              <a:rPr lang="en-US" altLang="ko-KR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 </a:t>
            </a:r>
            <a:r>
              <a:rPr lang="ko-KR" altLang="en-US" sz="1600" b="1" dirty="0" err="1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소바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당면</a:t>
            </a:r>
          </a:p>
        </p:txBody>
      </p:sp>
      <p:sp>
        <p:nvSpPr>
          <p:cNvPr id="40" name="사각형: 둥근 모서리 39"/>
          <p:cNvSpPr/>
          <p:nvPr/>
        </p:nvSpPr>
        <p:spPr>
          <a:xfrm>
            <a:off x="6606971" y="4156910"/>
            <a:ext cx="1678198" cy="4381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면</a:t>
            </a:r>
          </a:p>
        </p:txBody>
      </p:sp>
      <p:sp>
        <p:nvSpPr>
          <p:cNvPr id="42" name="사각형: 둥근 모서리 41"/>
          <p:cNvSpPr/>
          <p:nvPr/>
        </p:nvSpPr>
        <p:spPr>
          <a:xfrm>
            <a:off x="9179427" y="4404559"/>
            <a:ext cx="1933576" cy="2162175"/>
          </a:xfrm>
          <a:prstGeom prst="roundRect">
            <a:avLst/>
          </a:prstGeom>
          <a:solidFill>
            <a:srgbClr val="FDF0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일회용품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주방용품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생활잡화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가전 등</a:t>
            </a:r>
          </a:p>
        </p:txBody>
      </p:sp>
      <p:sp>
        <p:nvSpPr>
          <p:cNvPr id="43" name="사각형: 둥근 모서리 42"/>
          <p:cNvSpPr/>
          <p:nvPr/>
        </p:nvSpPr>
        <p:spPr>
          <a:xfrm>
            <a:off x="9307115" y="4156910"/>
            <a:ext cx="1678198" cy="4381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생활용품</a:t>
            </a:r>
          </a:p>
        </p:txBody>
      </p:sp>
      <p:sp>
        <p:nvSpPr>
          <p:cNvPr id="45" name="사각형: 둥근 모서리 44"/>
          <p:cNvSpPr/>
          <p:nvPr/>
        </p:nvSpPr>
        <p:spPr>
          <a:xfrm>
            <a:off x="3779140" y="4404559"/>
            <a:ext cx="1933576" cy="2162175"/>
          </a:xfrm>
          <a:prstGeom prst="roundRect">
            <a:avLst/>
          </a:prstGeom>
          <a:solidFill>
            <a:srgbClr val="FDF0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즉석식품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밀키트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통조림</a:t>
            </a:r>
            <a:endParaRPr lang="en-US" altLang="ko-KR" sz="1600" b="1" dirty="0"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레토르트</a:t>
            </a:r>
          </a:p>
        </p:txBody>
      </p:sp>
      <p:sp>
        <p:nvSpPr>
          <p:cNvPr id="46" name="사각형: 둥근 모서리 45"/>
          <p:cNvSpPr/>
          <p:nvPr/>
        </p:nvSpPr>
        <p:spPr>
          <a:xfrm>
            <a:off x="3906828" y="4156910"/>
            <a:ext cx="1678198" cy="4381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가공식품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2-3.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사업소개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직영소매점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1309" y="1284275"/>
            <a:ext cx="5112165" cy="2670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  재  지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 소피아 센터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취급품목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제과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면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빙과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만두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김치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 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소스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장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음료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냉동육류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냉동 어류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b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</a:b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 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가공식품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생활용품 등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완비사항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온라인매장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배송차량 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평균매출액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약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65,000 EUR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</a:t>
            </a:r>
            <a:endParaRPr lang="ko-KR" altLang="en-US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b="11316"/>
          <a:stretch>
            <a:fillRect/>
          </a:stretch>
        </p:blipFill>
        <p:spPr>
          <a:xfrm>
            <a:off x="373391" y="4121532"/>
            <a:ext cx="3622736" cy="2362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5" b="10405"/>
          <a:stretch>
            <a:fillRect/>
          </a:stretch>
        </p:blipFill>
        <p:spPr>
          <a:xfrm>
            <a:off x="4397779" y="4147457"/>
            <a:ext cx="3543220" cy="2310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3" b="4263"/>
          <a:stretch>
            <a:fillRect/>
          </a:stretch>
        </p:blipFill>
        <p:spPr>
          <a:xfrm>
            <a:off x="6479178" y="1044197"/>
            <a:ext cx="4761514" cy="2845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6" b="11046"/>
          <a:stretch>
            <a:fillRect/>
          </a:stretch>
        </p:blipFill>
        <p:spPr>
          <a:xfrm>
            <a:off x="8414820" y="4173970"/>
            <a:ext cx="3525005" cy="2298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2-4.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사업소개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직영소매점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7252" y="1262388"/>
            <a:ext cx="5112165" cy="2312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  재  지 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 </a:t>
            </a:r>
            <a:r>
              <a:rPr lang="ko-KR" altLang="en-US" sz="1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플로브디프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</a:t>
            </a:r>
            <a:r>
              <a:rPr lang="ko-KR" altLang="en-US" sz="1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올드타운</a:t>
            </a:r>
            <a:endParaRPr lang="en-US" altLang="ko-KR" sz="14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취급품목 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제과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면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빙과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만두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김치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 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소스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장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음료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냉동육류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냉동 어류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b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</a:b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 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가공식품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생활용품 등</a:t>
            </a:r>
            <a:endParaRPr lang="en-US" altLang="ko-KR" sz="14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완비사항 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배송차량 및 식사장소</a:t>
            </a:r>
            <a:endParaRPr lang="en-US" altLang="ko-KR" sz="14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평균매출액 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약 </a:t>
            </a:r>
            <a:r>
              <a:rPr lang="en-US" altLang="ko-KR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40,000 EUR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</a:t>
            </a:r>
            <a:endParaRPr lang="ko-KR" altLang="en-US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2" name="사각형: 둥근 모서리 1"/>
          <p:cNvSpPr/>
          <p:nvPr/>
        </p:nvSpPr>
        <p:spPr>
          <a:xfrm>
            <a:off x="6514181" y="1044197"/>
            <a:ext cx="4264560" cy="247289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둥근 모서리 5"/>
          <p:cNvSpPr/>
          <p:nvPr/>
        </p:nvSpPr>
        <p:spPr>
          <a:xfrm>
            <a:off x="6514181" y="3693288"/>
            <a:ext cx="4264560" cy="2625558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사각형: 둥근 모서리 4"/>
          <p:cNvSpPr/>
          <p:nvPr/>
        </p:nvSpPr>
        <p:spPr>
          <a:xfrm>
            <a:off x="1180862" y="3694653"/>
            <a:ext cx="4352211" cy="2625558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라인, 디자인이(가) 표시된 사진&#10;&#10;자동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2139"/>
          <a:stretch>
            <a:fillRect/>
          </a:stretch>
        </p:blipFill>
        <p:spPr>
          <a:xfrm>
            <a:off x="617934" y="0"/>
            <a:ext cx="10956131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309" y="291266"/>
            <a:ext cx="6687741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2-5.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사업소개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/ 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직영소매점 </a:t>
            </a:r>
            <a:r>
              <a:rPr lang="en-US" altLang="ko-K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3</a:t>
            </a:r>
            <a:r>
              <a:rPr lang="ko-KR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1309" y="1100332"/>
            <a:ext cx="5112165" cy="2589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  재  지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불가리아 바르나 센터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취급품목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제과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면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빙과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만두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김치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 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소스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장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음료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냉동육류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냉동 어류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b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</a:b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 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가공식품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생활용품 등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완비사항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배송차량</a:t>
            </a:r>
            <a:endParaRPr lang="en-US" altLang="ko-KR" sz="1600" b="1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평균매출액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: </a:t>
            </a:r>
            <a:r>
              <a:rPr lang="ko-KR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약 </a:t>
            </a:r>
            <a:r>
              <a:rPr lang="en-US" altLang="ko-KR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60,000 EUR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               </a:t>
            </a:r>
            <a:endParaRPr lang="ko-KR" altLang="en-US" sz="1400" dirty="0">
              <a:solidFill>
                <a:schemeClr val="tx2">
                  <a:lumMod val="90000"/>
                  <a:lumOff val="10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2" name="사각형: 둥근 모서리 1"/>
          <p:cNvSpPr/>
          <p:nvPr/>
        </p:nvSpPr>
        <p:spPr>
          <a:xfrm>
            <a:off x="1026296" y="3575497"/>
            <a:ext cx="4636451" cy="291775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둥근 모서리 5"/>
          <p:cNvSpPr/>
          <p:nvPr/>
        </p:nvSpPr>
        <p:spPr>
          <a:xfrm>
            <a:off x="6363750" y="3597152"/>
            <a:ext cx="4703982" cy="289609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8"/>
          <p:cNvSpPr/>
          <p:nvPr/>
        </p:nvSpPr>
        <p:spPr>
          <a:xfrm>
            <a:off x="6284840" y="1100332"/>
            <a:ext cx="4782891" cy="231287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740</Words>
  <Application>Microsoft Office PowerPoint</Application>
  <PresentationFormat>와이드스크린</PresentationFormat>
  <Paragraphs>137</Paragraphs>
  <Slides>21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31" baseType="lpstr">
      <vt:lpstr>G마켓 산스 TTF Bold</vt:lpstr>
      <vt:lpstr>G마켓 산스 TTF Medium</vt:lpstr>
      <vt:lpstr>맑은 고딕</vt:lpstr>
      <vt:lpstr>에스코어 드림 7 ExtraBold</vt:lpstr>
      <vt:lpstr>Aptos</vt:lpstr>
      <vt:lpstr>Arial</vt:lpstr>
      <vt:lpstr>Calibri</vt:lpstr>
      <vt:lpstr>Merriweather Black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채희 정</dc:creator>
  <cp:lastModifiedBy>Minsung Kim</cp:lastModifiedBy>
  <cp:revision>62</cp:revision>
  <cp:lastPrinted>2024-12-20T12:47:00Z</cp:lastPrinted>
  <dcterms:created xsi:type="dcterms:W3CDTF">2024-10-16T12:37:00Z</dcterms:created>
  <dcterms:modified xsi:type="dcterms:W3CDTF">2025-02-03T13:25:27Z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83C040B23E884330A4524BACF29A961D_12</vt:lpwstr>
  </property>
  <property fmtid="{D5CDD505-2E9C-101B-9397-08002B2CF9AE}" pid="3" name="KSOProductBuildVer">
    <vt:lpwstr>1033-12.2.0.19805</vt:lpwstr>
  </property>
</Properties>
</file>